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6" r:id="rId4"/>
    <p:sldId id="258" r:id="rId5"/>
    <p:sldId id="264" r:id="rId6"/>
    <p:sldId id="269" r:id="rId7"/>
    <p:sldId id="260" r:id="rId8"/>
    <p:sldId id="263" r:id="rId9"/>
    <p:sldId id="265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67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25" autoAdjust="0"/>
  </p:normalViewPr>
  <p:slideViewPr>
    <p:cSldViewPr>
      <p:cViewPr varScale="1">
        <p:scale>
          <a:sx n="84" d="100"/>
          <a:sy n="84" d="100"/>
        </p:scale>
        <p:origin x="158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2B76B-0F5C-4A18-857E-2B262655167F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FE865-2556-42E9-8AE6-C51261156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9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B9E25-253D-4B10-AA7C-07F4787BEB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86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FE865-2556-42E9-8AE6-C51261156B1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886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831E1-ECCC-4980-B4F4-55B2402B83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30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831E1-ECCC-4980-B4F4-55B2402B83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97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028C-463B-4EBC-B331-BEDC2AD78AD2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E22A5-38BA-4228-A4BC-A2E26AE239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43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028C-463B-4EBC-B331-BEDC2AD78AD2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E22A5-38BA-4228-A4BC-A2E26AE239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97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028C-463B-4EBC-B331-BEDC2AD78AD2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E22A5-38BA-4228-A4BC-A2E26AE239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35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028C-463B-4EBC-B331-BEDC2AD78AD2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E22A5-38BA-4228-A4BC-A2E26AE239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462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028C-463B-4EBC-B331-BEDC2AD78AD2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E22A5-38BA-4228-A4BC-A2E26AE239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92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028C-463B-4EBC-B331-BEDC2AD78AD2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E22A5-38BA-4228-A4BC-A2E26AE239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26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028C-463B-4EBC-B331-BEDC2AD78AD2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E22A5-38BA-4228-A4BC-A2E26AE239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26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028C-463B-4EBC-B331-BEDC2AD78AD2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E22A5-38BA-4228-A4BC-A2E26AE239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44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028C-463B-4EBC-B331-BEDC2AD78AD2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E22A5-38BA-4228-A4BC-A2E26AE239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40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028C-463B-4EBC-B331-BEDC2AD78AD2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E22A5-38BA-4228-A4BC-A2E26AE239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02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028C-463B-4EBC-B331-BEDC2AD78AD2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E22A5-38BA-4228-A4BC-A2E26AE239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46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0028C-463B-4EBC-B331-BEDC2AD78AD2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E22A5-38BA-4228-A4BC-A2E26AE239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72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36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microsoft.com/office/2007/relationships/hdphoto" Target="../media/hdphoto9.wdp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1.jpe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44624" y="3347061"/>
            <a:ext cx="7560840" cy="943368"/>
          </a:xfrm>
        </p:spPr>
        <p:txBody>
          <a:bodyPr>
            <a:normAutofit fontScale="90000"/>
          </a:bodyPr>
          <a:lstStyle/>
          <a:p>
            <a:r>
              <a:rPr lang="en-GB" sz="3200" b="1" dirty="0"/>
              <a:t>Adalberto </a:t>
            </a:r>
            <a:r>
              <a:rPr lang="el-GR" sz="3200" b="1" dirty="0" smtClean="0"/>
              <a:t> </a:t>
            </a:r>
            <a:r>
              <a:rPr lang="en-GB" sz="3200" b="1" dirty="0" smtClean="0"/>
              <a:t>Libera's </a:t>
            </a:r>
            <a:r>
              <a:rPr lang="en-GB" sz="3200" b="1" dirty="0"/>
              <a:t>Villa Malaparte</a:t>
            </a:r>
            <a:br>
              <a:rPr lang="en-GB" sz="3200" b="1" dirty="0"/>
            </a:b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5661248"/>
            <a:ext cx="8388424" cy="1752600"/>
          </a:xfrm>
        </p:spPr>
        <p:txBody>
          <a:bodyPr>
            <a:normAutofit/>
          </a:bodyPr>
          <a:lstStyle/>
          <a:p>
            <a:pPr algn="just"/>
            <a:r>
              <a:rPr lang="el-GR" sz="2400" dirty="0" smtClean="0"/>
              <a:t>Σύνθεση Ι</a:t>
            </a:r>
            <a:r>
              <a:rPr lang="en-GB" sz="2400" dirty="0" smtClean="0"/>
              <a:t>V</a:t>
            </a:r>
            <a:endParaRPr lang="el-GR" sz="2400" dirty="0" smtClean="0"/>
          </a:p>
          <a:p>
            <a:pPr algn="just"/>
            <a:r>
              <a:rPr lang="el-GR" sz="2400" dirty="0" smtClean="0"/>
              <a:t>Μαριάννα Τσαγγάρη, Παύλος Πολυβίου, Άντρια Χαριλάου</a:t>
            </a:r>
            <a:endParaRPr lang="en-GB" sz="2400" dirty="0"/>
          </a:p>
        </p:txBody>
      </p:sp>
      <p:pic>
        <p:nvPicPr>
          <p:cNvPr id="2050" name="Picture 2" descr="C:\Users\Marianna\Pictures\malaparte\longerbanne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26" y="0"/>
            <a:ext cx="9180512" cy="334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8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Integration in the landscape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568" y="1052736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Steep cliff 33 meters </a:t>
            </a:r>
            <a:endParaRPr lang="el-GR" dirty="0" smtClean="0"/>
          </a:p>
          <a:p>
            <a:r>
              <a:rPr lang="en-US" dirty="0" smtClean="0"/>
              <a:t>Nearest </a:t>
            </a:r>
            <a:r>
              <a:rPr lang="en-US" dirty="0"/>
              <a:t>building </a:t>
            </a:r>
            <a:r>
              <a:rPr lang="en-US" dirty="0" smtClean="0"/>
              <a:t>in 300 </a:t>
            </a:r>
            <a:r>
              <a:rPr lang="en-US" dirty="0"/>
              <a:t>meters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I does not need to match with other </a:t>
            </a:r>
            <a:r>
              <a:rPr lang="en-US" dirty="0"/>
              <a:t>buildings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following the curve of the rock on which is built </a:t>
            </a:r>
            <a:endParaRPr lang="en-US" dirty="0" smtClean="0"/>
          </a:p>
          <a:p>
            <a:r>
              <a:rPr lang="en-US" dirty="0" smtClean="0"/>
              <a:t>Materials: </a:t>
            </a:r>
            <a:r>
              <a:rPr lang="en-US" dirty="0"/>
              <a:t>local stone Red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contrast </a:t>
            </a:r>
            <a:r>
              <a:rPr lang="en-US" dirty="0"/>
              <a:t>with the color of the rocks and the blue sea</a:t>
            </a:r>
            <a:r>
              <a:rPr lang="el-GR" dirty="0" smtClean="0">
                <a:sym typeface="Wingdings" panose="05000000000000000000" pitchFamily="2" charset="2"/>
              </a:rPr>
              <a:t> </a:t>
            </a:r>
            <a:r>
              <a:rPr lang="el-GR" dirty="0" smtClean="0"/>
              <a:t> </a:t>
            </a:r>
            <a:endParaRPr lang="en-US" dirty="0"/>
          </a:p>
        </p:txBody>
      </p:sp>
      <p:pic>
        <p:nvPicPr>
          <p:cNvPr id="1026" name="Picture 2" descr="C:\Users\user\Desktop\entax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84984"/>
            <a:ext cx="5040560" cy="306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ur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4176464" cy="124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2692770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5" t="13104" r="-27865" b="29502"/>
          <a:stretch/>
        </p:blipFill>
        <p:spPr bwMode="auto">
          <a:xfrm>
            <a:off x="179512" y="4149080"/>
            <a:ext cx="5842992" cy="223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3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33265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Stairs to the roof</a:t>
            </a:r>
            <a:endParaRPr lang="en-US" sz="2400" dirty="0"/>
          </a:p>
        </p:txBody>
      </p:sp>
      <p:pic>
        <p:nvPicPr>
          <p:cNvPr id="3075" name="Picture 3" descr="C:\Users\user\Desktop\;ς;ς;23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0375" b="8113"/>
          <a:stretch/>
        </p:blipFill>
        <p:spPr bwMode="auto">
          <a:xfrm>
            <a:off x="329456" y="2564904"/>
            <a:ext cx="7920880" cy="435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3528" y="1484784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 </a:t>
            </a:r>
            <a:r>
              <a:rPr lang="en-US" dirty="0" smtClean="0"/>
              <a:t>access </a:t>
            </a:r>
            <a:r>
              <a:rPr lang="en-US" dirty="0"/>
              <a:t>entrance in the middle of high </a:t>
            </a:r>
            <a:r>
              <a:rPr lang="en-US" dirty="0" smtClean="0"/>
              <a:t>beam due to aesthetic </a:t>
            </a:r>
            <a:r>
              <a:rPr lang="en-US" dirty="0"/>
              <a:t>practices the staircase was moved </a:t>
            </a:r>
            <a:r>
              <a:rPr lang="en-US" dirty="0" smtClean="0"/>
              <a:t>inside </a:t>
            </a:r>
            <a:r>
              <a:rPr lang="en-US" dirty="0"/>
              <a:t>of the </a:t>
            </a:r>
            <a:r>
              <a:rPr lang="en-US" dirty="0" smtClean="0"/>
              <a:t>house. </a:t>
            </a:r>
            <a:r>
              <a:rPr lang="en-US" dirty="0"/>
              <a:t>Changing the position of the entrance disturbed the symmetry</a:t>
            </a:r>
            <a:endParaRPr lang="el-GR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763688" y="3573016"/>
            <a:ext cx="1872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Original placement of entrance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2987824" y="2852936"/>
            <a:ext cx="15121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Final placement of entrance</a:t>
            </a:r>
            <a:endParaRPr lang="en-US" sz="900" dirty="0"/>
          </a:p>
        </p:txBody>
      </p:sp>
      <p:pic>
        <p:nvPicPr>
          <p:cNvPr id="1026" name="Picture 2" descr="C:\Users\Marianna\Pictures\malaparte\Roof Ope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94744"/>
            <a:ext cx="3888432" cy="277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8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99992" y="911622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Scattered </a:t>
            </a:r>
          </a:p>
          <a:p>
            <a:endParaRPr lang="en-US" sz="1600" dirty="0" smtClean="0"/>
          </a:p>
          <a:p>
            <a:r>
              <a:rPr lang="en-US" sz="1600" dirty="0" smtClean="0"/>
              <a:t>Seemingly </a:t>
            </a:r>
            <a:r>
              <a:rPr lang="en-US" sz="1600" dirty="0"/>
              <a:t>randomly arranged (large and small windows with </a:t>
            </a:r>
            <a:r>
              <a:rPr lang="en-US" sz="1600" dirty="0" smtClean="0"/>
              <a:t>bars)</a:t>
            </a:r>
          </a:p>
          <a:p>
            <a:r>
              <a:rPr lang="en-US" sz="1600" dirty="0" smtClean="0"/>
              <a:t> </a:t>
            </a:r>
          </a:p>
          <a:p>
            <a:r>
              <a:rPr lang="en-US" sz="1600" dirty="0" smtClean="0"/>
              <a:t>Mirrors </a:t>
            </a:r>
            <a:r>
              <a:rPr lang="en-US" sz="1600" dirty="0"/>
              <a:t>personality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835696" y="692696"/>
            <a:ext cx="5112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07904" y="3326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Libera</a:t>
            </a:r>
            <a:r>
              <a:rPr lang="en-US" dirty="0" smtClean="0"/>
              <a:t>   </a:t>
            </a:r>
            <a:r>
              <a:rPr lang="en-US" dirty="0" err="1" smtClean="0"/>
              <a:t>Mallaparte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427984" y="260648"/>
            <a:ext cx="0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3528" y="941819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The rooms </a:t>
            </a:r>
            <a:r>
              <a:rPr lang="en-US" sz="1600" dirty="0"/>
              <a:t>aligned along a corridor </a:t>
            </a:r>
            <a:r>
              <a:rPr lang="en-US" sz="1600" dirty="0" smtClean="0"/>
              <a:t>Evenly</a:t>
            </a:r>
          </a:p>
          <a:p>
            <a:pPr algn="r"/>
            <a:endParaRPr lang="en-US" sz="1600" dirty="0"/>
          </a:p>
          <a:p>
            <a:pPr algn="r"/>
            <a:r>
              <a:rPr lang="en-US" sz="1600" dirty="0" smtClean="0"/>
              <a:t> </a:t>
            </a:r>
            <a:r>
              <a:rPr lang="en-US" sz="1600" dirty="0"/>
              <a:t>aligned </a:t>
            </a:r>
            <a:r>
              <a:rPr lang="en-US" sz="1600" dirty="0" smtClean="0"/>
              <a:t>windows</a:t>
            </a:r>
          </a:p>
          <a:p>
            <a:pPr algn="r"/>
            <a:endParaRPr lang="en-US" sz="1600" dirty="0" smtClean="0"/>
          </a:p>
          <a:p>
            <a:pPr algn="r"/>
            <a:endParaRPr lang="en-US" sz="1600" dirty="0" smtClean="0"/>
          </a:p>
          <a:p>
            <a:pPr algn="r"/>
            <a:r>
              <a:rPr lang="en-US" sz="1600" dirty="0" smtClean="0"/>
              <a:t> </a:t>
            </a:r>
            <a:r>
              <a:rPr lang="en-US" sz="1600" dirty="0"/>
              <a:t>conventional Design</a:t>
            </a:r>
          </a:p>
        </p:txBody>
      </p:sp>
      <p:pic>
        <p:nvPicPr>
          <p:cNvPr id="1027" name="Picture 3" descr="C:\Users\user\Desktop\malapart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" r="2561"/>
          <a:stretch/>
        </p:blipFill>
        <p:spPr bwMode="auto">
          <a:xfrm>
            <a:off x="4109526" y="2780928"/>
            <a:ext cx="5035331" cy="343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liber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8" r="13154"/>
          <a:stretch/>
        </p:blipFill>
        <p:spPr bwMode="auto">
          <a:xfrm>
            <a:off x="107504" y="2924944"/>
            <a:ext cx="4029337" cy="349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79512" y="4673262"/>
            <a:ext cx="37444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11960" y="4653136"/>
            <a:ext cx="27363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948264" y="4653136"/>
            <a:ext cx="1543572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1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2397" y="2266643"/>
            <a:ext cx="48549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The first floor houses the master bedrooms of which one communicates with a studio , two bathrooms and a collective space , library and reception before the rooms </a:t>
            </a:r>
            <a:r>
              <a:rPr lang="en-US" sz="1400" dirty="0" smtClean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82397" y="929522"/>
            <a:ext cx="4824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On the roof </a:t>
            </a:r>
            <a:r>
              <a:rPr lang="en-US" sz="1400" dirty="0" smtClean="0"/>
              <a:t>there is </a:t>
            </a:r>
            <a:r>
              <a:rPr lang="en-US" sz="1400" dirty="0"/>
              <a:t>a large terrace </a:t>
            </a:r>
            <a:r>
              <a:rPr lang="en-US" sz="1400" dirty="0" smtClean="0"/>
              <a:t>and </a:t>
            </a:r>
            <a:r>
              <a:rPr lang="en-US" sz="1400" dirty="0"/>
              <a:t>a staircase which is perfectly adapted to this part of the rock and resembles an inverted </a:t>
            </a:r>
            <a:r>
              <a:rPr lang="en-US" sz="1400" dirty="0" smtClean="0"/>
              <a:t>pyramid.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01134" y="3626440"/>
            <a:ext cx="4845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The ground floor consists </a:t>
            </a:r>
            <a:r>
              <a:rPr lang="en-US" sz="1400" dirty="0" smtClean="0"/>
              <a:t>guests rooms </a:t>
            </a:r>
            <a:r>
              <a:rPr lang="en-US" sz="1400" dirty="0"/>
              <a:t>with a wood stove Tyrol . </a:t>
            </a:r>
            <a:r>
              <a:rPr lang="en-US" sz="1400" dirty="0" smtClean="0"/>
              <a:t>In the back </a:t>
            </a:r>
            <a:r>
              <a:rPr lang="en-US" sz="1400" dirty="0"/>
              <a:t>is ablated an auxiliary space </a:t>
            </a:r>
            <a:r>
              <a:rPr lang="en-US" sz="14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7944" y="4715852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 the basement are additional utility rooms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64650" y="5233843"/>
            <a:ext cx="263718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dirty="0" smtClean="0"/>
              <a:t>terrace</a:t>
            </a:r>
          </a:p>
          <a:p>
            <a:pPr marL="228600" indent="-228600">
              <a:buAutoNum type="arabicPeriod"/>
            </a:pPr>
            <a:r>
              <a:rPr lang="en-US" sz="1000" dirty="0" smtClean="0"/>
              <a:t>Living/ dinning room</a:t>
            </a:r>
            <a:endParaRPr lang="el-GR" sz="1000" dirty="0" smtClean="0"/>
          </a:p>
          <a:p>
            <a:pPr marL="228600" indent="-228600">
              <a:buAutoNum type="arabicPeriod"/>
            </a:pPr>
            <a:r>
              <a:rPr lang="en-US" sz="1000" dirty="0" err="1" smtClean="0"/>
              <a:t>Malaparte’s</a:t>
            </a:r>
            <a:r>
              <a:rPr lang="en-US" sz="1000" dirty="0" smtClean="0"/>
              <a:t> bedroom</a:t>
            </a:r>
            <a:endParaRPr lang="el-GR" sz="1000" dirty="0" smtClean="0"/>
          </a:p>
          <a:p>
            <a:pPr marL="228600" indent="-228600">
              <a:buAutoNum type="arabicPeriod"/>
            </a:pPr>
            <a:r>
              <a:rPr lang="en-US" sz="1000" dirty="0" smtClean="0"/>
              <a:t>bedroom</a:t>
            </a:r>
            <a:endParaRPr lang="el-GR" sz="1000" dirty="0" smtClean="0"/>
          </a:p>
          <a:p>
            <a:pPr marL="228600" indent="-228600">
              <a:buAutoNum type="arabicPeriod"/>
            </a:pPr>
            <a:r>
              <a:rPr lang="en-US" sz="1000" dirty="0" smtClean="0"/>
              <a:t>bathroom</a:t>
            </a:r>
            <a:endParaRPr lang="el-GR" sz="1000" dirty="0" smtClean="0"/>
          </a:p>
          <a:p>
            <a:pPr marL="228600" indent="-228600">
              <a:buAutoNum type="arabicPeriod"/>
            </a:pPr>
            <a:r>
              <a:rPr lang="en-US" sz="1000" dirty="0" smtClean="0"/>
              <a:t>studio</a:t>
            </a:r>
            <a:endParaRPr lang="el-GR" sz="1000" dirty="0" smtClean="0"/>
          </a:p>
          <a:p>
            <a:pPr marL="228600" indent="-228600">
              <a:buAutoNum type="arabicPeriod"/>
            </a:pPr>
            <a:r>
              <a:rPr lang="en-US" sz="1000" dirty="0" smtClean="0"/>
              <a:t>Guest’s room</a:t>
            </a:r>
            <a:endParaRPr lang="el-GR" sz="1000" dirty="0" smtClean="0"/>
          </a:p>
          <a:p>
            <a:pPr marL="228600" indent="-228600">
              <a:buAutoNum type="arabicPeriod"/>
            </a:pPr>
            <a:r>
              <a:rPr lang="en-US" sz="1000" dirty="0" smtClean="0"/>
              <a:t>Utility rooms</a:t>
            </a:r>
            <a:r>
              <a:rPr lang="el-GR" sz="1400" dirty="0" smtClean="0"/>
              <a:t/>
            </a:r>
            <a:br>
              <a:rPr lang="el-GR" sz="1400" dirty="0" smtClean="0"/>
            </a:br>
            <a:endParaRPr lang="el-GR" sz="1400" dirty="0" smtClean="0"/>
          </a:p>
          <a:p>
            <a:pPr marL="228600" indent="-228600">
              <a:buAutoNum type="arabicPeriod"/>
            </a:pPr>
            <a:endParaRPr lang="el-GR" sz="1200" dirty="0" smtClean="0"/>
          </a:p>
        </p:txBody>
      </p:sp>
      <p:pic>
        <p:nvPicPr>
          <p:cNvPr id="1026" name="Picture 2" descr="C:\Users\user\Desktop\4o examino\sinthesi\casa malaparte\Ployratsamee-Thammajindawong-Phase2-Linear-1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29522"/>
            <a:ext cx="2808313" cy="553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4629" y="33265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Floor Analysis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853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Arrow Connector 43"/>
          <p:cNvCxnSpPr/>
          <p:nvPr/>
        </p:nvCxnSpPr>
        <p:spPr>
          <a:xfrm flipV="1">
            <a:off x="5484760" y="1322258"/>
            <a:ext cx="1409221" cy="770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320" y="475322"/>
            <a:ext cx="3124112" cy="6155235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5916808" y="1059086"/>
            <a:ext cx="2206684" cy="5078533"/>
            <a:chOff x="602939" y="620688"/>
            <a:chExt cx="2458629" cy="5658367"/>
          </a:xfrm>
        </p:grpSpPr>
        <p:cxnSp>
          <p:nvCxnSpPr>
            <p:cNvPr id="46" name="Straight Arrow Connector 45"/>
            <p:cNvCxnSpPr/>
            <p:nvPr/>
          </p:nvCxnSpPr>
          <p:spPr>
            <a:xfrm flipH="1" flipV="1">
              <a:off x="1403648" y="4257092"/>
              <a:ext cx="288032" cy="192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H="1">
              <a:off x="971600" y="3933056"/>
              <a:ext cx="1008112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 flipV="1">
              <a:off x="1095946" y="4305274"/>
              <a:ext cx="144016" cy="1011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 flipV="1">
              <a:off x="1259632" y="4191955"/>
              <a:ext cx="144016" cy="1011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 flipV="1">
              <a:off x="1477938" y="4047566"/>
              <a:ext cx="144016" cy="1011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 flipV="1">
              <a:off x="1668393" y="3916925"/>
              <a:ext cx="144016" cy="1011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 flipV="1">
              <a:off x="1812409" y="3864510"/>
              <a:ext cx="144016" cy="1011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1644748" y="4143045"/>
              <a:ext cx="167661" cy="11404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1826487" y="4022371"/>
              <a:ext cx="167661" cy="11404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1963276" y="3947349"/>
              <a:ext cx="167661" cy="11404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2639606" y="3195582"/>
              <a:ext cx="167661" cy="11404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 flipV="1">
              <a:off x="755576" y="6021288"/>
              <a:ext cx="338383" cy="2007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>
              <a:off x="755576" y="6150024"/>
              <a:ext cx="216024" cy="1290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808033" y="5670488"/>
              <a:ext cx="539606" cy="3675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1142616" y="5835233"/>
              <a:ext cx="167661" cy="11404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>
              <a:off x="602939" y="6103821"/>
              <a:ext cx="305273" cy="10282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 flipV="1">
              <a:off x="862387" y="4507384"/>
              <a:ext cx="122075" cy="737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 flipV="1">
              <a:off x="1040963" y="5750764"/>
              <a:ext cx="101653" cy="517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992605" y="6103821"/>
              <a:ext cx="150011" cy="611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 flipV="1">
              <a:off x="1167955" y="2742630"/>
              <a:ext cx="381991" cy="2543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1414908" y="2812767"/>
              <a:ext cx="167661" cy="11404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1582569" y="2132856"/>
              <a:ext cx="973207" cy="786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1085002" y="2780928"/>
              <a:ext cx="141444" cy="1213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1156131" y="2841584"/>
              <a:ext cx="202819" cy="1553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2411760" y="2234833"/>
              <a:ext cx="196663" cy="11404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H="1" flipV="1">
              <a:off x="2143352" y="2083346"/>
              <a:ext cx="265553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V="1">
              <a:off x="2541274" y="2083346"/>
              <a:ext cx="518558" cy="495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2531433" y="1916832"/>
              <a:ext cx="108173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H="1" flipV="1">
              <a:off x="2917552" y="1772240"/>
              <a:ext cx="144016" cy="3038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H="1">
              <a:off x="2678125" y="2108101"/>
              <a:ext cx="224408" cy="1837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H="1">
              <a:off x="2316984" y="1988840"/>
              <a:ext cx="276527" cy="11404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1647866" y="620688"/>
              <a:ext cx="178621" cy="2932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1832430" y="626544"/>
              <a:ext cx="310922" cy="1407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79" name="Straight Arrow Connector 78"/>
          <p:cNvCxnSpPr/>
          <p:nvPr/>
        </p:nvCxnSpPr>
        <p:spPr>
          <a:xfrm flipV="1">
            <a:off x="7257112" y="610249"/>
            <a:ext cx="781139" cy="5825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61860" y="3609459"/>
            <a:ext cx="4465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A central corridor -axis divides the ground floor into two, creating symmetry 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2436" y="2655808"/>
            <a:ext cx="4465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Emphasizes the </a:t>
            </a:r>
            <a:r>
              <a:rPr lang="en-US" sz="1400" dirty="0" smtClean="0"/>
              <a:t>public-sharing spaces</a:t>
            </a:r>
            <a:r>
              <a:rPr lang="el-GR" sz="1400" dirty="0" smtClean="0"/>
              <a:t>.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404241" y="1445836"/>
            <a:ext cx="4465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Free movement on the roof of the house and the wall makes a part of the roof more private 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7270" y="4540314"/>
            <a:ext cx="4465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The basement utility rooms distributed with asymmetry </a:t>
            </a:r>
            <a:r>
              <a:rPr lang="en-US" sz="1400" dirty="0" smtClean="0"/>
              <a:t>are separated from the rest house.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12436" y="5866866"/>
            <a:ext cx="44655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400" dirty="0"/>
              <a:t>Γενικά όλοι οι βοηθητικοί χώροι δεν επικοινωνούν με την όλη κατοικία, διαθέτουν δική τους ξεχωριστή είσοδο.</a:t>
            </a:r>
            <a:endParaRPr lang="en-US" sz="1400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5994" y="354842"/>
            <a:ext cx="792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Private - Public and Movement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514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Symmetry of housing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5" r="7875"/>
          <a:stretch/>
        </p:blipFill>
        <p:spPr>
          <a:xfrm>
            <a:off x="254003" y="905184"/>
            <a:ext cx="2732569" cy="4447715"/>
          </a:xfrm>
          <a:solidFill>
            <a:srgbClr val="92D050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7" r="16346"/>
          <a:stretch/>
        </p:blipFill>
        <p:spPr>
          <a:xfrm>
            <a:off x="4896469" y="1666926"/>
            <a:ext cx="1190847" cy="33404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6" r="3567"/>
          <a:stretch/>
        </p:blipFill>
        <p:spPr>
          <a:xfrm>
            <a:off x="6112543" y="1970126"/>
            <a:ext cx="2923953" cy="28984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00" r="14421"/>
          <a:stretch/>
        </p:blipFill>
        <p:spPr>
          <a:xfrm>
            <a:off x="3245201" y="836712"/>
            <a:ext cx="1318362" cy="472463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733033" y="1190984"/>
            <a:ext cx="0" cy="4320480"/>
          </a:xfrm>
          <a:prstGeom prst="line">
            <a:avLst/>
          </a:prstGeom>
          <a:ln w="19050">
            <a:solidFill>
              <a:srgbClr val="CC554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77249" y="1262992"/>
            <a:ext cx="0" cy="4320480"/>
          </a:xfrm>
          <a:prstGeom prst="line">
            <a:avLst/>
          </a:prstGeom>
          <a:ln w="19050">
            <a:solidFill>
              <a:srgbClr val="CC554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61425" y="1262992"/>
            <a:ext cx="0" cy="4320480"/>
          </a:xfrm>
          <a:prstGeom prst="line">
            <a:avLst/>
          </a:prstGeom>
          <a:ln w="19050">
            <a:solidFill>
              <a:srgbClr val="CC554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709697" y="1839056"/>
            <a:ext cx="0" cy="2592288"/>
          </a:xfrm>
          <a:prstGeom prst="line">
            <a:avLst/>
          </a:prstGeom>
          <a:ln w="19050">
            <a:solidFill>
              <a:srgbClr val="CC554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3473" y="5733256"/>
            <a:ext cx="7920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The Symmetry is </a:t>
            </a:r>
            <a:r>
              <a:rPr lang="en-US" sz="1400" dirty="0" smtClean="0"/>
              <a:t>evident  in the exterior of the structure </a:t>
            </a:r>
            <a:r>
              <a:rPr lang="en-US" sz="1400" dirty="0"/>
              <a:t>of residence , and internally as shown in plan views of the floor and the ground floor , especially in the bedrooms and toilets </a:t>
            </a:r>
            <a:r>
              <a:rPr lang="en-US" sz="14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4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Comparing with Villa </a:t>
            </a:r>
            <a:r>
              <a:rPr lang="en-US" sz="2400" dirty="0" err="1" smtClean="0"/>
              <a:t>Savoye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 b="7454"/>
          <a:stretch/>
        </p:blipFill>
        <p:spPr>
          <a:xfrm>
            <a:off x="980050" y="3717031"/>
            <a:ext cx="3735966" cy="2350809"/>
          </a:xfr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74135"/>
            <a:ext cx="3744416" cy="210953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915816" y="1484784"/>
            <a:ext cx="0" cy="2088232"/>
          </a:xfrm>
          <a:prstGeom prst="line">
            <a:avLst/>
          </a:prstGeom>
          <a:ln w="28575">
            <a:solidFill>
              <a:srgbClr val="CC554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71600" y="6165304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Villa </a:t>
            </a:r>
            <a:r>
              <a:rPr lang="en-US" sz="1400" dirty="0" err="1" smtClean="0"/>
              <a:t>Savoye</a:t>
            </a:r>
            <a:r>
              <a:rPr lang="en-US" sz="1400" dirty="0" smtClean="0"/>
              <a:t>, Le Corbusier, France, 1928-1931</a:t>
            </a:r>
            <a:endParaRPr lang="en-US" sz="1400" dirty="0"/>
          </a:p>
          <a:p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" r="5728"/>
          <a:stretch/>
        </p:blipFill>
        <p:spPr>
          <a:xfrm>
            <a:off x="5148064" y="1492733"/>
            <a:ext cx="3083214" cy="2090932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6771236" y="1340768"/>
            <a:ext cx="0" cy="230425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26160"/>
            <a:ext cx="3083214" cy="231241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004048" y="6165304"/>
            <a:ext cx="3639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Casa </a:t>
            </a:r>
            <a:r>
              <a:rPr lang="en-US" sz="1400" dirty="0" err="1" smtClean="0"/>
              <a:t>Malaparte</a:t>
            </a:r>
            <a:r>
              <a:rPr lang="en-US" sz="1400" dirty="0" smtClean="0"/>
              <a:t>, </a:t>
            </a:r>
            <a:r>
              <a:rPr lang="en-US" sz="1400" dirty="0"/>
              <a:t> </a:t>
            </a:r>
            <a:r>
              <a:rPr lang="en-US" sz="1400" dirty="0" err="1" smtClean="0"/>
              <a:t>Adalberto</a:t>
            </a:r>
            <a:r>
              <a:rPr lang="en-US" sz="1400" dirty="0" smtClean="0"/>
              <a:t> </a:t>
            </a:r>
            <a:r>
              <a:rPr lang="en-US" sz="1400" dirty="0" err="1" smtClean="0"/>
              <a:t>Libera</a:t>
            </a:r>
            <a:r>
              <a:rPr lang="en-US" sz="1400" dirty="0" smtClean="0"/>
              <a:t>, Italy, 1937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800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villa malapar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3201"/>
            <a:ext cx="4968552" cy="317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332656"/>
            <a:ext cx="72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Drink Like an Architect: Pair your Cocktail with the Perfect Building</a:t>
            </a:r>
          </a:p>
          <a:p>
            <a:endParaRPr lang="en-US" dirty="0"/>
          </a:p>
        </p:txBody>
      </p:sp>
      <p:pic>
        <p:nvPicPr>
          <p:cNvPr id="3075" name="Picture 3" descr="C:\Users\user\Desktop\axaxa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9040"/>
            <a:ext cx="3659627" cy="233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sdsds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4"/>
          <a:stretch/>
        </p:blipFill>
        <p:spPr bwMode="auto">
          <a:xfrm>
            <a:off x="5292080" y="1268760"/>
            <a:ext cx="3646180" cy="235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0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Model Framing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78" t="23829" r="3593" b="8481"/>
          <a:stretch/>
        </p:blipFill>
        <p:spPr>
          <a:xfrm rot="5400000">
            <a:off x="-317161" y="2492863"/>
            <a:ext cx="4070106" cy="2644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4126" y="2282498"/>
            <a:ext cx="4077456" cy="3058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1" t="14809"/>
          <a:stretch/>
        </p:blipFill>
        <p:spPr>
          <a:xfrm rot="5400000">
            <a:off x="5406127" y="2242182"/>
            <a:ext cx="4070107" cy="31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95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2746648" cy="79695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General Information</a:t>
            </a:r>
            <a:endParaRPr lang="en-GB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83174"/>
            <a:ext cx="3312368" cy="24834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05064"/>
            <a:ext cx="3672408" cy="2475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1268760"/>
            <a:ext cx="73448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Villa </a:t>
            </a:r>
            <a:r>
              <a:rPr lang="en-US" dirty="0" err="1" smtClean="0"/>
              <a:t>Malaparte</a:t>
            </a:r>
            <a:r>
              <a:rPr lang="en-US" dirty="0" smtClean="0"/>
              <a:t> is a house located in the east side of Capri island in Italy.</a:t>
            </a:r>
          </a:p>
          <a:p>
            <a:pPr algn="just"/>
            <a:endParaRPr lang="el-G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Designed in 1937 from the architect  </a:t>
            </a:r>
            <a:r>
              <a:rPr lang="el-GR" dirty="0" err="1" smtClean="0"/>
              <a:t>Adalberto</a:t>
            </a:r>
            <a:r>
              <a:rPr lang="el-GR" dirty="0" smtClean="0"/>
              <a:t> </a:t>
            </a:r>
            <a:r>
              <a:rPr lang="el-GR" dirty="0" err="1" smtClean="0"/>
              <a:t>Libera</a:t>
            </a:r>
            <a:r>
              <a:rPr lang="el-GR" dirty="0" smtClean="0"/>
              <a:t> </a:t>
            </a:r>
            <a:r>
              <a:rPr lang="en-US" dirty="0" smtClean="0"/>
              <a:t>for </a:t>
            </a:r>
            <a:r>
              <a:rPr lang="en-US" dirty="0" err="1" smtClean="0"/>
              <a:t>Courtsio</a:t>
            </a:r>
            <a:r>
              <a:rPr lang="en-US" dirty="0" smtClean="0"/>
              <a:t> </a:t>
            </a:r>
            <a:r>
              <a:rPr lang="en-US" dirty="0" err="1" smtClean="0"/>
              <a:t>Malaparte</a:t>
            </a:r>
            <a:r>
              <a:rPr lang="en-US" dirty="0" smtClean="0"/>
              <a:t> who at the end rejected </a:t>
            </a:r>
            <a:r>
              <a:rPr lang="en-US" dirty="0" err="1" smtClean="0"/>
              <a:t>Libera’s</a:t>
            </a:r>
            <a:r>
              <a:rPr lang="en-US" dirty="0" smtClean="0"/>
              <a:t> design and the house by his self with the help of </a:t>
            </a:r>
            <a:r>
              <a:rPr lang="el-GR" dirty="0" err="1" smtClean="0"/>
              <a:t>Adolfo</a:t>
            </a:r>
            <a:r>
              <a:rPr lang="el-GR" dirty="0" smtClean="0"/>
              <a:t> </a:t>
            </a:r>
            <a:r>
              <a:rPr lang="el-GR" dirty="0" err="1" smtClean="0"/>
              <a:t>Amitrano</a:t>
            </a:r>
            <a:r>
              <a:rPr lang="el-GR" dirty="0" smtClean="0"/>
              <a:t>.</a:t>
            </a:r>
            <a:endParaRPr lang="en-US" dirty="0" smtClean="0"/>
          </a:p>
          <a:p>
            <a:pPr algn="just"/>
            <a:endParaRPr lang="el-G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It is one of the most exemplary  and characteristic examples of the Italian modernist era</a:t>
            </a:r>
            <a:endParaRPr lang="el-GR" dirty="0"/>
          </a:p>
          <a:p>
            <a:endParaRPr lang="el-GR" dirty="0"/>
          </a:p>
          <a:p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Curzio_Malapar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61">
            <a:off x="179512" y="1052736"/>
            <a:ext cx="1508956" cy="181074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1" name="Picture 3" descr="C:\Users\user\Desktop\600full-adalberto-liber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61">
            <a:off x="1763688" y="1052736"/>
            <a:ext cx="1208006" cy="180132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Right Arrow 5"/>
          <p:cNvSpPr/>
          <p:nvPr/>
        </p:nvSpPr>
        <p:spPr>
          <a:xfrm>
            <a:off x="611560" y="3356992"/>
            <a:ext cx="8208912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6705" y="3212976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user\Desktop\6_CASA_MALAPARTE__-Adalberto-Libera____Malaparte__Capr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92696"/>
            <a:ext cx="2367583" cy="1894067"/>
          </a:xfrm>
          <a:prstGeom prst="rect">
            <a:avLst/>
          </a:prstGeom>
          <a:ln>
            <a:noFill/>
          </a:ln>
          <a:effectLst>
            <a:outerShdw blurRad="292100" dist="139700" dir="2700000" sx="97000" sy="97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3284984"/>
            <a:ext cx="689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1937</a:t>
            </a:r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1876825" y="3212976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35696" y="3284984"/>
            <a:ext cx="689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1957</a:t>
            </a:r>
            <a:endParaRPr lang="en-US" sz="1600" dirty="0"/>
          </a:p>
        </p:txBody>
      </p:sp>
      <p:sp>
        <p:nvSpPr>
          <p:cNvPr id="13" name="Oval 12"/>
          <p:cNvSpPr/>
          <p:nvPr/>
        </p:nvSpPr>
        <p:spPr>
          <a:xfrm>
            <a:off x="2843808" y="3212976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02679" y="3284984"/>
            <a:ext cx="689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1963</a:t>
            </a:r>
            <a:endParaRPr lang="en-US" sz="1600" dirty="0"/>
          </a:p>
        </p:txBody>
      </p:sp>
      <p:pic>
        <p:nvPicPr>
          <p:cNvPr id="1029" name="Picture 5" descr="C:\Users\user\Desktop\Scan003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25144"/>
            <a:ext cx="1463597" cy="1989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584924_Screenshot_22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1" b="11684"/>
          <a:stretch/>
        </p:blipFill>
        <p:spPr bwMode="auto">
          <a:xfrm rot="714803">
            <a:off x="2339752" y="5013176"/>
            <a:ext cx="2304257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1" name="Picture 7" descr="C:\Users\user\Desktop\584925_Screenshot_2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8665">
            <a:off x="541742" y="5055761"/>
            <a:ext cx="2014096" cy="137113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0" name="Oval 19"/>
          <p:cNvSpPr/>
          <p:nvPr/>
        </p:nvSpPr>
        <p:spPr>
          <a:xfrm>
            <a:off x="4098823" y="3212976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026815" y="3284984"/>
            <a:ext cx="689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1972</a:t>
            </a:r>
            <a:endParaRPr lang="en-US" sz="1600" dirty="0"/>
          </a:p>
        </p:txBody>
      </p:sp>
      <p:cxnSp>
        <p:nvCxnSpPr>
          <p:cNvPr id="9" name="Elbow Connector 8"/>
          <p:cNvCxnSpPr>
            <a:stCxn id="2050" idx="2"/>
            <a:endCxn id="7" idx="0"/>
          </p:cNvCxnSpPr>
          <p:nvPr/>
        </p:nvCxnSpPr>
        <p:spPr>
          <a:xfrm rot="16200000" flipH="1">
            <a:off x="753246" y="2917489"/>
            <a:ext cx="357334" cy="233639"/>
          </a:xfrm>
          <a:prstGeom prst="bentConnector3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2051" idx="2"/>
            <a:endCxn id="7" idx="0"/>
          </p:cNvCxnSpPr>
          <p:nvPr/>
        </p:nvCxnSpPr>
        <p:spPr>
          <a:xfrm rot="5400000">
            <a:off x="1465717" y="2429278"/>
            <a:ext cx="366715" cy="1200681"/>
          </a:xfrm>
          <a:prstGeom prst="bentConnector3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3568" y="4068361"/>
            <a:ext cx="122413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Death of</a:t>
            </a:r>
            <a:r>
              <a:rPr lang="el-GR" sz="1600" dirty="0" smtClean="0"/>
              <a:t> </a:t>
            </a:r>
          </a:p>
          <a:p>
            <a:pPr algn="ctr"/>
            <a:r>
              <a:rPr lang="en-US" sz="1600" dirty="0" err="1" smtClean="0"/>
              <a:t>Mallaparte</a:t>
            </a:r>
            <a:endParaRPr lang="en-US" sz="1600" dirty="0"/>
          </a:p>
        </p:txBody>
      </p:sp>
      <p:sp>
        <p:nvSpPr>
          <p:cNvPr id="43" name="Oval 42"/>
          <p:cNvSpPr/>
          <p:nvPr/>
        </p:nvSpPr>
        <p:spPr>
          <a:xfrm>
            <a:off x="5292080" y="3212976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220072" y="3284984"/>
            <a:ext cx="689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72-80</a:t>
            </a:r>
            <a:endParaRPr lang="en-US" sz="1600" dirty="0"/>
          </a:p>
        </p:txBody>
      </p:sp>
      <p:cxnSp>
        <p:nvCxnSpPr>
          <p:cNvPr id="2053" name="Elbow Connector 2052"/>
          <p:cNvCxnSpPr>
            <a:stCxn id="22" idx="0"/>
            <a:endCxn id="11" idx="4"/>
          </p:cNvCxnSpPr>
          <p:nvPr/>
        </p:nvCxnSpPr>
        <p:spPr>
          <a:xfrm rot="5400000" flipH="1" flipV="1">
            <a:off x="1536580" y="3476089"/>
            <a:ext cx="351329" cy="83321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491880" y="4149080"/>
            <a:ext cx="21602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Villa </a:t>
            </a:r>
            <a:r>
              <a:rPr lang="en-US" sz="1200" dirty="0" err="1" smtClean="0"/>
              <a:t>Malaparte</a:t>
            </a:r>
            <a:r>
              <a:rPr lang="en-US" sz="1200" dirty="0" smtClean="0"/>
              <a:t> was given in the </a:t>
            </a:r>
            <a:r>
              <a:rPr lang="en-US" sz="1200" dirty="0"/>
              <a:t>f</a:t>
            </a:r>
            <a:r>
              <a:rPr lang="en-US" sz="1200" dirty="0" smtClean="0"/>
              <a:t>oundation Giorgio </a:t>
            </a:r>
            <a:r>
              <a:rPr lang="en-US" sz="1200" dirty="0" err="1" smtClean="0"/>
              <a:t>Ronchi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3084741" y="2658398"/>
            <a:ext cx="163127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Abandoned </a:t>
            </a:r>
          </a:p>
          <a:p>
            <a:r>
              <a:rPr lang="en-US" sz="1600" dirty="0" smtClean="0"/>
              <a:t>   </a:t>
            </a:r>
            <a:r>
              <a:rPr lang="el-GR" sz="1600" dirty="0" smtClean="0"/>
              <a:t> </a:t>
            </a:r>
            <a:endParaRPr lang="en-US" sz="1600" dirty="0"/>
          </a:p>
        </p:txBody>
      </p:sp>
      <p:cxnSp>
        <p:nvCxnSpPr>
          <p:cNvPr id="2067" name="Elbow Connector 2066"/>
          <p:cNvCxnSpPr>
            <a:endCxn id="13" idx="4"/>
          </p:cNvCxnSpPr>
          <p:nvPr/>
        </p:nvCxnSpPr>
        <p:spPr>
          <a:xfrm rot="5400000" flipH="1" flipV="1">
            <a:off x="2033718" y="3951058"/>
            <a:ext cx="1296144" cy="828092"/>
          </a:xfrm>
          <a:prstGeom prst="bentConnector3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6" name="Elbow Connector 2075"/>
          <p:cNvCxnSpPr>
            <a:stCxn id="54" idx="0"/>
            <a:endCxn id="20" idx="4"/>
          </p:cNvCxnSpPr>
          <p:nvPr/>
        </p:nvCxnSpPr>
        <p:spPr>
          <a:xfrm rot="16200000" flipV="1">
            <a:off x="4245402" y="3822481"/>
            <a:ext cx="432048" cy="221149"/>
          </a:xfrm>
          <a:prstGeom prst="bentConnector3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027" idx="2"/>
            <a:endCxn id="43" idx="0"/>
          </p:cNvCxnSpPr>
          <p:nvPr/>
        </p:nvCxnSpPr>
        <p:spPr>
          <a:xfrm rot="16200000" flipH="1">
            <a:off x="4724776" y="2393643"/>
            <a:ext cx="626213" cy="1012452"/>
          </a:xfrm>
          <a:prstGeom prst="bentConnector3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6475087" y="3212976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6403079" y="3284984"/>
            <a:ext cx="689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80-90</a:t>
            </a:r>
            <a:endParaRPr lang="en-US" sz="1600" dirty="0"/>
          </a:p>
        </p:txBody>
      </p:sp>
      <p:cxnSp>
        <p:nvCxnSpPr>
          <p:cNvPr id="40" name="Elbow Connector 39"/>
          <p:cNvCxnSpPr>
            <a:stCxn id="1029" idx="0"/>
            <a:endCxn id="81" idx="4"/>
          </p:cNvCxnSpPr>
          <p:nvPr/>
        </p:nvCxnSpPr>
        <p:spPr>
          <a:xfrm rot="5400000" flipH="1" flipV="1">
            <a:off x="5835437" y="3833466"/>
            <a:ext cx="1008112" cy="775244"/>
          </a:xfrm>
          <a:prstGeom prst="bentConnector3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7596336" y="3212976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7524328" y="3284984"/>
            <a:ext cx="689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2010</a:t>
            </a:r>
            <a:endParaRPr lang="en-US" sz="1600" dirty="0"/>
          </a:p>
        </p:txBody>
      </p:sp>
      <p:cxnSp>
        <p:nvCxnSpPr>
          <p:cNvPr id="46" name="Elbow Connector 45"/>
          <p:cNvCxnSpPr>
            <a:stCxn id="1032" idx="2"/>
            <a:endCxn id="88" idx="0"/>
          </p:cNvCxnSpPr>
          <p:nvPr/>
        </p:nvCxnSpPr>
        <p:spPr>
          <a:xfrm rot="16200000" flipH="1">
            <a:off x="7202886" y="2567497"/>
            <a:ext cx="683573" cy="607383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C:\Users\user\Desktop\villa-malaparte_1996-11-07_223_138_1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09120"/>
            <a:ext cx="1907704" cy="1228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Elbow Connector 67"/>
          <p:cNvCxnSpPr>
            <a:stCxn id="1033" idx="0"/>
            <a:endCxn id="88" idx="4"/>
          </p:cNvCxnSpPr>
          <p:nvPr/>
        </p:nvCxnSpPr>
        <p:spPr>
          <a:xfrm rot="16200000" flipV="1">
            <a:off x="7479196" y="4086200"/>
            <a:ext cx="792088" cy="53752"/>
          </a:xfrm>
          <a:prstGeom prst="bentConnector3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C:\Users\user\Desktop\Hugo-Boss-Spring-2011-Campaign1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407">
            <a:off x="6084168" y="1012848"/>
            <a:ext cx="2535213" cy="1524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7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5328592" cy="288032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Timeline of Villa </a:t>
            </a:r>
            <a:r>
              <a:rPr lang="en-US" sz="1800" dirty="0" err="1" smtClean="0"/>
              <a:t>Mallaparte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2326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200" dirty="0" smtClean="0"/>
              <a:t>Accessibility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48" y="1656805"/>
            <a:ext cx="8229600" cy="4525963"/>
          </a:xfrm>
        </p:spPr>
        <p:txBody>
          <a:bodyPr/>
          <a:lstStyle/>
          <a:p>
            <a:r>
              <a:rPr lang="en-US" sz="1800" dirty="0" smtClean="0"/>
              <a:t>You can reach the house either by walking from the city of Capri or with boat followed by carved steps in the rock</a:t>
            </a:r>
            <a:endParaRPr lang="el-GR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94" y="2780928"/>
            <a:ext cx="4317354" cy="2277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32" y="2785556"/>
            <a:ext cx="1619012" cy="2272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81305"/>
            <a:ext cx="1728192" cy="22769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732" y="5188549"/>
            <a:ext cx="2771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Accessibility from the town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444522" y="5188550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Accessibility from the sea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302831" y="5188550"/>
            <a:ext cx="4317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This picture shows  that this house was isolated, which was asked from the user of the house, because he was in jail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348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ianna\Pictures\malaparte\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" t="652" r="7699" b="5448"/>
          <a:stretch/>
        </p:blipFill>
        <p:spPr bwMode="auto">
          <a:xfrm>
            <a:off x="30298" y="0"/>
            <a:ext cx="9144000" cy="681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248" y="620688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Accessibility in the house</a:t>
            </a:r>
            <a:endParaRPr lang="el-GR" sz="24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77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19126" y="4179823"/>
            <a:ext cx="32637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400" dirty="0"/>
              <a:t>Κάποια παράθυρα στο κτιριο είχαν την πιο πανω μορφή λογω του ότι ο Μαλαπάρτε πέρασε κάποια χρόνια της ζωής του στην φυλακή. </a:t>
            </a:r>
          </a:p>
          <a:p>
            <a:pPr algn="just"/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400" dirty="0" smtClean="0"/>
              <a:t>Εμπνευσμένη από την σκάλα μπροστά </a:t>
            </a:r>
            <a:r>
              <a:rPr lang="el-GR" sz="1400" dirty="0"/>
              <a:t>από την εκκλησία της </a:t>
            </a:r>
            <a:r>
              <a:rPr lang="el-GR" sz="1400" dirty="0" err="1"/>
              <a:t>Annunziata</a:t>
            </a:r>
            <a:r>
              <a:rPr lang="el-GR" sz="1400" dirty="0"/>
              <a:t>  </a:t>
            </a:r>
            <a:r>
              <a:rPr lang="el-GR" sz="1400" dirty="0" smtClean="0"/>
              <a:t>στο </a:t>
            </a:r>
            <a:r>
              <a:rPr lang="el-GR" sz="1400" dirty="0" err="1"/>
              <a:t>Λίπαρι</a:t>
            </a:r>
            <a:r>
              <a:rPr lang="el-GR" sz="1400" dirty="0"/>
              <a:t>, το νησί στο </a:t>
            </a:r>
            <a:r>
              <a:rPr lang="el-GR" sz="1400" dirty="0" smtClean="0"/>
              <a:t>οποίο ο </a:t>
            </a:r>
            <a:r>
              <a:rPr lang="el-GR" sz="1400" dirty="0" err="1"/>
              <a:t>Μαλαπάρτε</a:t>
            </a:r>
            <a:r>
              <a:rPr lang="el-GR" sz="1400" dirty="0"/>
              <a:t> φυλακίστηκε το 1934.</a:t>
            </a:r>
            <a:endParaRPr lang="en-US" sz="1400" dirty="0"/>
          </a:p>
        </p:txBody>
      </p:sp>
      <p:pic>
        <p:nvPicPr>
          <p:cNvPr id="1026" name="Picture 2" descr="C:\Users\user\Desktop\Untitl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8"/>
          <a:stretch/>
        </p:blipFill>
        <p:spPr bwMode="auto">
          <a:xfrm>
            <a:off x="179512" y="3786425"/>
            <a:ext cx="4681448" cy="302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lipari-annunziat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2" b="13970"/>
          <a:stretch/>
        </p:blipFill>
        <p:spPr bwMode="auto">
          <a:xfrm>
            <a:off x="218084" y="980728"/>
            <a:ext cx="2629286" cy="271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33265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</a:t>
            </a:r>
            <a:r>
              <a:rPr lang="el-GR" sz="2400" dirty="0"/>
              <a:t> σκάλα που οδηγεί στην </a:t>
            </a:r>
            <a:r>
              <a:rPr lang="el-GR" sz="2400" dirty="0" smtClean="0"/>
              <a:t>ταράτσα </a:t>
            </a:r>
            <a:endParaRPr lang="en-US" sz="2400" dirty="0"/>
          </a:p>
        </p:txBody>
      </p:sp>
      <p:pic>
        <p:nvPicPr>
          <p:cNvPr id="2050" name="Picture 2" descr="C:\Users\user\Desktop\444372541_75943b10a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5" r="15369"/>
          <a:stretch/>
        </p:blipFill>
        <p:spPr bwMode="auto">
          <a:xfrm>
            <a:off x="3024024" y="976164"/>
            <a:ext cx="2772112" cy="272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Marianna\Pictures\malaparte\LI 4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55487"/>
            <a:ext cx="2720492" cy="274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1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132879" cy="617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Marianna\Pictures\malaparte\ssss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/>
          <a:stretch/>
        </p:blipFill>
        <p:spPr bwMode="auto">
          <a:xfrm>
            <a:off x="4221266" y="188640"/>
            <a:ext cx="3960440" cy="343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6108281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l-GR" sz="1200" dirty="0" smtClean="0"/>
              <a:t>Ορατότητα προς τα έξω</a:t>
            </a:r>
            <a:endParaRPr lang="en-GB" sz="1200" dirty="0"/>
          </a:p>
        </p:txBody>
      </p:sp>
      <p:pic>
        <p:nvPicPr>
          <p:cNvPr id="2053" name="Picture 5" descr="C:\Users\Marianna\Pictures\malaparte\Ployratsamee-Thammajindawong-Phase2-Linear-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4" r="-1" b="61277"/>
          <a:stretch/>
        </p:blipFill>
        <p:spPr bwMode="auto">
          <a:xfrm>
            <a:off x="3601327" y="3621008"/>
            <a:ext cx="4996927" cy="149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arianna\Pictures\malaparte\ddd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" t="-3236" r="20594" b="57082"/>
          <a:stretch/>
        </p:blipFill>
        <p:spPr bwMode="auto">
          <a:xfrm>
            <a:off x="3930666" y="4832350"/>
            <a:ext cx="4241734" cy="170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23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Marianna\Pictures\malaparte\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42" y="404664"/>
            <a:ext cx="8598867" cy="607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9063" y="5013176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Casa </a:t>
            </a:r>
            <a:r>
              <a:rPr lang="el-GR" sz="1600" dirty="0" err="1" smtClean="0"/>
              <a:t>Malaparte</a:t>
            </a:r>
            <a:r>
              <a:rPr lang="el-GR" sz="1600" dirty="0" smtClean="0"/>
              <a:t> </a:t>
            </a:r>
            <a:r>
              <a:rPr lang="en-US" sz="1600" dirty="0" smtClean="0"/>
              <a:t>incorporates the nature</a:t>
            </a:r>
            <a:r>
              <a:rPr lang="el-GR" sz="1600" dirty="0" smtClean="0"/>
              <a:t>.</a:t>
            </a:r>
            <a:r>
              <a:rPr lang="en-US" sz="1600" dirty="0"/>
              <a:t> It does this with the huge size windows with frames reminiscent of paintings where the outside </a:t>
            </a:r>
            <a:r>
              <a:rPr lang="en-US" sz="1600" dirty="0" smtClean="0"/>
              <a:t>become part of </a:t>
            </a:r>
            <a:r>
              <a:rPr lang="en-US" sz="1600" dirty="0"/>
              <a:t>the </a:t>
            </a:r>
            <a:r>
              <a:rPr lang="en-US" sz="1600" dirty="0" smtClean="0"/>
              <a:t>interior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75452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Interior </a:t>
            </a:r>
            <a:endParaRPr lang="en-GB" sz="2400" dirty="0"/>
          </a:p>
        </p:txBody>
      </p:sp>
      <p:pic>
        <p:nvPicPr>
          <p:cNvPr id="1026" name="Picture 2" descr="C:\Users\Marianna\Pictures\malaparte\download (3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94" b="50000"/>
          <a:stretch/>
        </p:blipFill>
        <p:spPr bwMode="auto">
          <a:xfrm>
            <a:off x="277029" y="1153585"/>
            <a:ext cx="2094602" cy="203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rianna\Pictures\malaparte\271163907_4cd357ab0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29" y="3948377"/>
            <a:ext cx="4391878" cy="166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13997" y="4365104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Malaparte</a:t>
            </a:r>
            <a:r>
              <a:rPr lang="en-US" sz="1600" dirty="0" smtClean="0"/>
              <a:t> designed also the furniture of the building using </a:t>
            </a:r>
            <a:r>
              <a:rPr lang="en-US" sz="1600" dirty="0"/>
              <a:t>fragments of classical architecture of columns and large tree trunks .</a:t>
            </a:r>
            <a:r>
              <a:rPr lang="en-US" sz="1600" dirty="0" smtClean="0"/>
              <a:t> </a:t>
            </a:r>
            <a:endParaRPr lang="en-GB" sz="1600" dirty="0"/>
          </a:p>
        </p:txBody>
      </p:sp>
      <p:pic>
        <p:nvPicPr>
          <p:cNvPr id="1029" name="Picture 5" descr="C:\Users\Marianna\Pictures\malaparte\downloa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2371631" y="1115605"/>
            <a:ext cx="2056354" cy="2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rianna\Pictures\malaparte\downloa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74" r="50000"/>
          <a:stretch/>
        </p:blipFill>
        <p:spPr bwMode="auto">
          <a:xfrm>
            <a:off x="4420603" y="1196752"/>
            <a:ext cx="2106104" cy="204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arianna\Pictures\malaparte\downloa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1942"/>
          <a:stretch/>
        </p:blipFill>
        <p:spPr bwMode="auto">
          <a:xfrm>
            <a:off x="6579660" y="1196752"/>
            <a:ext cx="2129912" cy="206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24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641</Words>
  <Application>Microsoft Office PowerPoint</Application>
  <PresentationFormat>On-screen Show (4:3)</PresentationFormat>
  <Paragraphs>88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Adalberto  Libera's Villa Malaparte </vt:lpstr>
      <vt:lpstr>General Information</vt:lpstr>
      <vt:lpstr>Timeline of Villa Mallaparte </vt:lpstr>
      <vt:lpstr>Accessibility</vt:lpstr>
      <vt:lpstr>PowerPoint Presentation</vt:lpstr>
      <vt:lpstr>PowerPoint Presentation</vt:lpstr>
      <vt:lpstr>PowerPoint Presentation</vt:lpstr>
      <vt:lpstr>PowerPoint Presentation</vt:lpstr>
      <vt:lpstr>Interior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Symmetry of housing</vt:lpstr>
      <vt:lpstr>Comparing with Villa Savoye</vt:lpstr>
      <vt:lpstr>PowerPoint Presentation</vt:lpstr>
      <vt:lpstr>Model Framing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Adalberto Libera's Villa Malaparte</dc:title>
  <dc:creator>Marianna</dc:creator>
  <cp:lastModifiedBy>Nadia</cp:lastModifiedBy>
  <cp:revision>36</cp:revision>
  <dcterms:created xsi:type="dcterms:W3CDTF">2015-02-03T17:01:24Z</dcterms:created>
  <dcterms:modified xsi:type="dcterms:W3CDTF">2015-02-17T16:17:39Z</dcterms:modified>
</cp:coreProperties>
</file>